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65" d="100"/>
          <a:sy n="165" d="100"/>
        </p:scale>
        <p:origin x="293" y="-5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A5DD98-6439-4CD8-AA25-23DE3CFA3A7B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D9519-6FC8-447A-BCDC-DB60CE024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447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666DA-1E2C-47A4-B953-CE76C68251A6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4188-C100-4D37-A945-A3EC6D6C1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899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666DA-1E2C-47A4-B953-CE76C68251A6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4188-C100-4D37-A945-A3EC6D6C1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96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666DA-1E2C-47A4-B953-CE76C68251A6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4188-C100-4D37-A945-A3EC6D6C1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54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666DA-1E2C-47A4-B953-CE76C68251A6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4188-C100-4D37-A945-A3EC6D6C1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685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666DA-1E2C-47A4-B953-CE76C68251A6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4188-C100-4D37-A945-A3EC6D6C1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38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666DA-1E2C-47A4-B953-CE76C68251A6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4188-C100-4D37-A945-A3EC6D6C1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52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666DA-1E2C-47A4-B953-CE76C68251A6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4188-C100-4D37-A945-A3EC6D6C1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475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666DA-1E2C-47A4-B953-CE76C68251A6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4188-C100-4D37-A945-A3EC6D6C1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462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666DA-1E2C-47A4-B953-CE76C68251A6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4188-C100-4D37-A945-A3EC6D6C1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482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666DA-1E2C-47A4-B953-CE76C68251A6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4188-C100-4D37-A945-A3EC6D6C1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135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666DA-1E2C-47A4-B953-CE76C68251A6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4188-C100-4D37-A945-A3EC6D6C1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114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666DA-1E2C-47A4-B953-CE76C68251A6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A4188-C100-4D37-A945-A3EC6D6C1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270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twitter.com/biztreesg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hyperlink" Target="https://www.facebook.com/acraappointedfilingagent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instagram.com/companyregistrationsingapore" TargetMode="External"/><Relationship Id="rId11" Type="http://schemas.openxmlformats.org/officeDocument/2006/relationships/image" Target="../media/image6.png"/><Relationship Id="rId5" Type="http://schemas.openxmlformats.org/officeDocument/2006/relationships/image" Target="../media/image2.png"/><Relationship Id="rId10" Type="http://schemas.openxmlformats.org/officeDocument/2006/relationships/image" Target="../media/image5.jpg"/><Relationship Id="rId4" Type="http://schemas.openxmlformats.org/officeDocument/2006/relationships/hyperlink" Target="https://www.linkedin.com/company/biztreemgmtpteltd" TargetMode="Externa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hlinkClick r:id="rId2"/>
            <a:extLst>
              <a:ext uri="{FF2B5EF4-FFF2-40B4-BE49-F238E27FC236}">
                <a16:creationId xmlns:a16="http://schemas.microsoft.com/office/drawing/2014/main" id="{EFED6C75-2DA7-11F8-2E29-655BDC3E3F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410" y="9414410"/>
            <a:ext cx="298450" cy="332740"/>
          </a:xfrm>
          <a:prstGeom prst="rect">
            <a:avLst/>
          </a:prstGeom>
        </p:spPr>
      </p:pic>
      <p:pic>
        <p:nvPicPr>
          <p:cNvPr id="21" name="Picture 20">
            <a:hlinkClick r:id="rId4"/>
            <a:extLst>
              <a:ext uri="{FF2B5EF4-FFF2-40B4-BE49-F238E27FC236}">
                <a16:creationId xmlns:a16="http://schemas.microsoft.com/office/drawing/2014/main" id="{DA3A513B-B7F2-7A61-8F5C-5160E7F551A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6110" y="9403615"/>
            <a:ext cx="381000" cy="354330"/>
          </a:xfrm>
          <a:prstGeom prst="rect">
            <a:avLst/>
          </a:prstGeom>
        </p:spPr>
      </p:pic>
      <p:pic>
        <p:nvPicPr>
          <p:cNvPr id="22" name="Picture 21">
            <a:hlinkClick r:id="rId6"/>
            <a:extLst>
              <a:ext uri="{FF2B5EF4-FFF2-40B4-BE49-F238E27FC236}">
                <a16:creationId xmlns:a16="http://schemas.microsoft.com/office/drawing/2014/main" id="{B42A4F31-1974-3F45-C1E2-60652F8A31B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865295" y="9434444"/>
            <a:ext cx="292735" cy="353695"/>
          </a:xfrm>
          <a:prstGeom prst="rect">
            <a:avLst/>
          </a:prstGeom>
        </p:spPr>
      </p:pic>
      <p:pic>
        <p:nvPicPr>
          <p:cNvPr id="23" name="Picture 22">
            <a:hlinkClick r:id="rId8"/>
            <a:extLst>
              <a:ext uri="{FF2B5EF4-FFF2-40B4-BE49-F238E27FC236}">
                <a16:creationId xmlns:a16="http://schemas.microsoft.com/office/drawing/2014/main" id="{BCACC9DC-62DF-C6FD-923E-24655B9EE9F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7420" y="9403615"/>
            <a:ext cx="321945" cy="354330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E3F207F3-36D8-21E4-3F92-109BEE409C1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335" y="158850"/>
            <a:ext cx="1024465" cy="634151"/>
          </a:xfrm>
          <a:prstGeom prst="rect">
            <a:avLst/>
          </a:prstGeom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300D93F2-C534-9AC9-3532-F9F99073B0FD}"/>
              </a:ext>
            </a:extLst>
          </p:cNvPr>
          <p:cNvCxnSpPr>
            <a:cxnSpLocks/>
          </p:cNvCxnSpPr>
          <p:nvPr/>
        </p:nvCxnSpPr>
        <p:spPr>
          <a:xfrm>
            <a:off x="361369" y="881743"/>
            <a:ext cx="6135261" cy="0"/>
          </a:xfrm>
          <a:prstGeom prst="straightConnector1">
            <a:avLst/>
          </a:prstGeom>
          <a:ln w="381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le 8">
            <a:extLst>
              <a:ext uri="{FF2B5EF4-FFF2-40B4-BE49-F238E27FC236}">
                <a16:creationId xmlns:a16="http://schemas.microsoft.com/office/drawing/2014/main" id="{7A2CA071-111D-8AC2-8B94-884B734597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3619383"/>
              </p:ext>
            </p:extLst>
          </p:nvPr>
        </p:nvGraphicFramePr>
        <p:xfrm>
          <a:off x="783891" y="1446463"/>
          <a:ext cx="5206080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6080">
                  <a:extLst>
                    <a:ext uri="{9D8B030D-6E8A-4147-A177-3AD203B41FA5}">
                      <a16:colId xmlns:a16="http://schemas.microsoft.com/office/drawing/2014/main" val="2828678884"/>
                    </a:ext>
                  </a:extLst>
                </a:gridCol>
              </a:tblGrid>
              <a:tr h="280637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ALLOTMENT OF SHARE</a:t>
                      </a:r>
                    </a:p>
                  </a:txBody>
                  <a:tcPr marL="83127" marR="8312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1613896"/>
                  </a:ext>
                </a:extLst>
              </a:tr>
            </a:tbl>
          </a:graphicData>
        </a:graphic>
      </p:graphicFrame>
      <p:sp>
        <p:nvSpPr>
          <p:cNvPr id="33" name="TextBox 32">
            <a:extLst>
              <a:ext uri="{FF2B5EF4-FFF2-40B4-BE49-F238E27FC236}">
                <a16:creationId xmlns:a16="http://schemas.microsoft.com/office/drawing/2014/main" id="{26491B21-F020-A671-5F0D-3F2AEB0094D4}"/>
              </a:ext>
            </a:extLst>
          </p:cNvPr>
          <p:cNvSpPr txBox="1"/>
          <p:nvPr/>
        </p:nvSpPr>
        <p:spPr>
          <a:xfrm>
            <a:off x="361369" y="1028044"/>
            <a:ext cx="52497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b="1" dirty="0"/>
              <a:t>ALLOTMENT OF SHARE VS SHARE TRANSFER</a:t>
            </a:r>
            <a:endParaRPr lang="en-US" dirty="0"/>
          </a:p>
        </p:txBody>
      </p:sp>
      <p:graphicFrame>
        <p:nvGraphicFramePr>
          <p:cNvPr id="15" name="Table 8">
            <a:extLst>
              <a:ext uri="{FF2B5EF4-FFF2-40B4-BE49-F238E27FC236}">
                <a16:creationId xmlns:a16="http://schemas.microsoft.com/office/drawing/2014/main" id="{4C6E86A1-47EA-B107-2AF7-C1DE13EB4C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2450987"/>
              </p:ext>
            </p:extLst>
          </p:nvPr>
        </p:nvGraphicFramePr>
        <p:xfrm>
          <a:off x="736306" y="1983099"/>
          <a:ext cx="5270900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70900">
                  <a:extLst>
                    <a:ext uri="{9D8B030D-6E8A-4147-A177-3AD203B41FA5}">
                      <a16:colId xmlns:a16="http://schemas.microsoft.com/office/drawing/2014/main" val="2828678884"/>
                    </a:ext>
                  </a:extLst>
                </a:gridCol>
              </a:tblGrid>
              <a:tr h="280637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Allotment of share means there is NEW share to issue</a:t>
                      </a:r>
                    </a:p>
                  </a:txBody>
                  <a:tcPr marL="83127" marR="8312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1613896"/>
                  </a:ext>
                </a:extLst>
              </a:tr>
            </a:tbl>
          </a:graphicData>
        </a:graphic>
      </p:graphicFrame>
      <p:graphicFrame>
        <p:nvGraphicFramePr>
          <p:cNvPr id="16" name="Table 8">
            <a:extLst>
              <a:ext uri="{FF2B5EF4-FFF2-40B4-BE49-F238E27FC236}">
                <a16:creationId xmlns:a16="http://schemas.microsoft.com/office/drawing/2014/main" id="{D90C3061-F4DE-2AD0-CA7D-14CD00EEF1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2645351"/>
              </p:ext>
            </p:extLst>
          </p:nvPr>
        </p:nvGraphicFramePr>
        <p:xfrm>
          <a:off x="753541" y="2480971"/>
          <a:ext cx="5236430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6430">
                  <a:extLst>
                    <a:ext uri="{9D8B030D-6E8A-4147-A177-3AD203B41FA5}">
                      <a16:colId xmlns:a16="http://schemas.microsoft.com/office/drawing/2014/main" val="2828678884"/>
                    </a:ext>
                  </a:extLst>
                </a:gridCol>
              </a:tblGrid>
              <a:tr h="280637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Shareholder must approve director authority to allot share</a:t>
                      </a:r>
                    </a:p>
                  </a:txBody>
                  <a:tcPr marL="83127" marR="8312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1613896"/>
                  </a:ext>
                </a:extLst>
              </a:tr>
            </a:tbl>
          </a:graphicData>
        </a:graphic>
      </p:graphicFrame>
      <p:graphicFrame>
        <p:nvGraphicFramePr>
          <p:cNvPr id="17" name="Table 8">
            <a:extLst>
              <a:ext uri="{FF2B5EF4-FFF2-40B4-BE49-F238E27FC236}">
                <a16:creationId xmlns:a16="http://schemas.microsoft.com/office/drawing/2014/main" id="{E2E9C4A9-0DFA-FF67-82A1-578FAB0C6D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035636"/>
              </p:ext>
            </p:extLst>
          </p:nvPr>
        </p:nvGraphicFramePr>
        <p:xfrm>
          <a:off x="737736" y="2932010"/>
          <a:ext cx="555484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54846">
                  <a:extLst>
                    <a:ext uri="{9D8B030D-6E8A-4147-A177-3AD203B41FA5}">
                      <a16:colId xmlns:a16="http://schemas.microsoft.com/office/drawing/2014/main" val="2828678884"/>
                    </a:ext>
                  </a:extLst>
                </a:gridCol>
              </a:tblGrid>
              <a:tr h="469648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New share will allotted to existing shareholder first unless they agreed to sign waiver of pre-emption right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3127" marR="8312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1613896"/>
                  </a:ext>
                </a:extLst>
              </a:tr>
            </a:tbl>
          </a:graphicData>
        </a:graphic>
      </p:graphicFrame>
      <p:graphicFrame>
        <p:nvGraphicFramePr>
          <p:cNvPr id="18" name="Table 8">
            <a:extLst>
              <a:ext uri="{FF2B5EF4-FFF2-40B4-BE49-F238E27FC236}">
                <a16:creationId xmlns:a16="http://schemas.microsoft.com/office/drawing/2014/main" id="{CA83F46A-A5C7-B2BF-4A66-79376BC2D8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8580106"/>
              </p:ext>
            </p:extLst>
          </p:nvPr>
        </p:nvGraphicFramePr>
        <p:xfrm>
          <a:off x="753541" y="3579246"/>
          <a:ext cx="5215849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5849">
                  <a:extLst>
                    <a:ext uri="{9D8B030D-6E8A-4147-A177-3AD203B41FA5}">
                      <a16:colId xmlns:a16="http://schemas.microsoft.com/office/drawing/2014/main" val="2828678884"/>
                    </a:ext>
                  </a:extLst>
                </a:gridCol>
              </a:tblGrid>
              <a:tr h="280637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Number of share or shareholder will change </a:t>
                      </a:r>
                    </a:p>
                  </a:txBody>
                  <a:tcPr marL="83127" marR="8312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1613896"/>
                  </a:ext>
                </a:extLst>
              </a:tr>
            </a:tbl>
          </a:graphicData>
        </a:graphic>
      </p:graphicFrame>
      <p:graphicFrame>
        <p:nvGraphicFramePr>
          <p:cNvPr id="24" name="Table 8">
            <a:extLst>
              <a:ext uri="{FF2B5EF4-FFF2-40B4-BE49-F238E27FC236}">
                <a16:creationId xmlns:a16="http://schemas.microsoft.com/office/drawing/2014/main" id="{6F023A74-A819-D44E-D712-6EBEBDFA23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278194"/>
              </p:ext>
            </p:extLst>
          </p:nvPr>
        </p:nvGraphicFramePr>
        <p:xfrm>
          <a:off x="758294" y="4775579"/>
          <a:ext cx="5305369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05369">
                  <a:extLst>
                    <a:ext uri="{9D8B030D-6E8A-4147-A177-3AD203B41FA5}">
                      <a16:colId xmlns:a16="http://schemas.microsoft.com/office/drawing/2014/main" val="2828678884"/>
                    </a:ext>
                  </a:extLst>
                </a:gridCol>
              </a:tblGrid>
              <a:tr h="280637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TRANSFER OF SHARE</a:t>
                      </a:r>
                    </a:p>
                  </a:txBody>
                  <a:tcPr marL="83127" marR="8312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1613896"/>
                  </a:ext>
                </a:extLst>
              </a:tr>
            </a:tbl>
          </a:graphicData>
        </a:graphic>
      </p:graphicFrame>
      <p:graphicFrame>
        <p:nvGraphicFramePr>
          <p:cNvPr id="26" name="Table 8">
            <a:extLst>
              <a:ext uri="{FF2B5EF4-FFF2-40B4-BE49-F238E27FC236}">
                <a16:creationId xmlns:a16="http://schemas.microsoft.com/office/drawing/2014/main" id="{4FD252F4-B1D3-F85F-AEAB-D5D61D03C6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76438"/>
              </p:ext>
            </p:extLst>
          </p:nvPr>
        </p:nvGraphicFramePr>
        <p:xfrm>
          <a:off x="743246" y="5275255"/>
          <a:ext cx="5305369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05369">
                  <a:extLst>
                    <a:ext uri="{9D8B030D-6E8A-4147-A177-3AD203B41FA5}">
                      <a16:colId xmlns:a16="http://schemas.microsoft.com/office/drawing/2014/main" val="2828678884"/>
                    </a:ext>
                  </a:extLst>
                </a:gridCol>
              </a:tblGrid>
              <a:tr h="280637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It can be between existing shareholder or to NEW shareholder </a:t>
                      </a:r>
                    </a:p>
                  </a:txBody>
                  <a:tcPr marL="83127" marR="8312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1613896"/>
                  </a:ext>
                </a:extLst>
              </a:tr>
            </a:tbl>
          </a:graphicData>
        </a:graphic>
      </p:graphicFrame>
      <p:graphicFrame>
        <p:nvGraphicFramePr>
          <p:cNvPr id="28" name="Table 8">
            <a:extLst>
              <a:ext uri="{FF2B5EF4-FFF2-40B4-BE49-F238E27FC236}">
                <a16:creationId xmlns:a16="http://schemas.microsoft.com/office/drawing/2014/main" id="{F562169C-BE72-A9CA-1CA3-C5F21BDFE0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6871146"/>
              </p:ext>
            </p:extLst>
          </p:nvPr>
        </p:nvGraphicFramePr>
        <p:xfrm>
          <a:off x="743246" y="5809306"/>
          <a:ext cx="5735862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35862">
                  <a:extLst>
                    <a:ext uri="{9D8B030D-6E8A-4147-A177-3AD203B41FA5}">
                      <a16:colId xmlns:a16="http://schemas.microsoft.com/office/drawing/2014/main" val="2828678884"/>
                    </a:ext>
                  </a:extLst>
                </a:gridCol>
              </a:tblGrid>
              <a:tr h="280637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Consideration or selling price decide between transferer and transferor </a:t>
                      </a:r>
                    </a:p>
                  </a:txBody>
                  <a:tcPr marL="83127" marR="8312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1613896"/>
                  </a:ext>
                </a:extLst>
              </a:tr>
            </a:tbl>
          </a:graphicData>
        </a:graphic>
      </p:graphicFrame>
      <p:graphicFrame>
        <p:nvGraphicFramePr>
          <p:cNvPr id="2" name="Table 8">
            <a:extLst>
              <a:ext uri="{FF2B5EF4-FFF2-40B4-BE49-F238E27FC236}">
                <a16:creationId xmlns:a16="http://schemas.microsoft.com/office/drawing/2014/main" id="{2D1454A0-D389-B91C-F105-B0D6B1FF04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3023542"/>
              </p:ext>
            </p:extLst>
          </p:nvPr>
        </p:nvGraphicFramePr>
        <p:xfrm>
          <a:off x="753542" y="6921355"/>
          <a:ext cx="5341264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41264">
                  <a:extLst>
                    <a:ext uri="{9D8B030D-6E8A-4147-A177-3AD203B41FA5}">
                      <a16:colId xmlns:a16="http://schemas.microsoft.com/office/drawing/2014/main" val="2828678884"/>
                    </a:ext>
                  </a:extLst>
                </a:gridCol>
              </a:tblGrid>
              <a:tr h="280637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Involved with IRAS stamping </a:t>
                      </a:r>
                    </a:p>
                  </a:txBody>
                  <a:tcPr marL="83127" marR="8312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1613896"/>
                  </a:ext>
                </a:extLst>
              </a:tr>
            </a:tbl>
          </a:graphicData>
        </a:graphic>
      </p:graphicFrame>
      <p:graphicFrame>
        <p:nvGraphicFramePr>
          <p:cNvPr id="13" name="Table 8">
            <a:extLst>
              <a:ext uri="{FF2B5EF4-FFF2-40B4-BE49-F238E27FC236}">
                <a16:creationId xmlns:a16="http://schemas.microsoft.com/office/drawing/2014/main" id="{9630183B-0A55-1DD3-DE61-938913EF5A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788342"/>
              </p:ext>
            </p:extLst>
          </p:nvPr>
        </p:nvGraphicFramePr>
        <p:xfrm>
          <a:off x="794335" y="4171644"/>
          <a:ext cx="5269328" cy="4677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69328">
                  <a:extLst>
                    <a:ext uri="{9D8B030D-6E8A-4147-A177-3AD203B41FA5}">
                      <a16:colId xmlns:a16="http://schemas.microsoft.com/office/drawing/2014/main" val="2828678884"/>
                    </a:ext>
                  </a:extLst>
                </a:gridCol>
              </a:tblGrid>
              <a:tr h="467703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Purchase price is paid to Company account  </a:t>
                      </a:r>
                    </a:p>
                  </a:txBody>
                  <a:tcPr marL="83127" marR="8312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1613896"/>
                  </a:ext>
                </a:extLst>
              </a:tr>
            </a:tbl>
          </a:graphicData>
        </a:graphic>
      </p:graphicFrame>
      <p:graphicFrame>
        <p:nvGraphicFramePr>
          <p:cNvPr id="14" name="Table 8">
            <a:extLst>
              <a:ext uri="{FF2B5EF4-FFF2-40B4-BE49-F238E27FC236}">
                <a16:creationId xmlns:a16="http://schemas.microsoft.com/office/drawing/2014/main" id="{ADAB4172-4FAA-D4C1-C14E-DD6E2850B6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6542860"/>
              </p:ext>
            </p:extLst>
          </p:nvPr>
        </p:nvGraphicFramePr>
        <p:xfrm>
          <a:off x="753541" y="6363985"/>
          <a:ext cx="5305369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05369">
                  <a:extLst>
                    <a:ext uri="{9D8B030D-6E8A-4147-A177-3AD203B41FA5}">
                      <a16:colId xmlns:a16="http://schemas.microsoft.com/office/drawing/2014/main" val="2828678884"/>
                    </a:ext>
                  </a:extLst>
                </a:gridCol>
              </a:tblGrid>
              <a:tr h="280637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Purchase price is paid to the seller </a:t>
                      </a:r>
                    </a:p>
                  </a:txBody>
                  <a:tcPr marL="83127" marR="8312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1613896"/>
                  </a:ext>
                </a:extLst>
              </a:tr>
            </a:tbl>
          </a:graphicData>
        </a:graphic>
      </p:graphicFrame>
      <p:pic>
        <p:nvPicPr>
          <p:cNvPr id="25" name="Picture 24">
            <a:extLst>
              <a:ext uri="{FF2B5EF4-FFF2-40B4-BE49-F238E27FC236}">
                <a16:creationId xmlns:a16="http://schemas.microsoft.com/office/drawing/2014/main" id="{D7A56F7F-9C05-6EAD-9E9A-39B1EF925A9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5159" y="7006516"/>
            <a:ext cx="2232853" cy="1832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40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16150</TotalTime>
  <Words>91</Words>
  <Application>Microsoft Office PowerPoint</Application>
  <PresentationFormat>A4 Paper (210x297 mm)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Lai</dc:creator>
  <cp:lastModifiedBy>Michelle Lai</cp:lastModifiedBy>
  <cp:revision>30</cp:revision>
  <dcterms:created xsi:type="dcterms:W3CDTF">2023-02-22T05:41:12Z</dcterms:created>
  <dcterms:modified xsi:type="dcterms:W3CDTF">2023-09-28T12:43:09Z</dcterms:modified>
</cp:coreProperties>
</file>